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82" r:id="rId4"/>
    <p:sldId id="292" r:id="rId5"/>
    <p:sldId id="298" r:id="rId6"/>
    <p:sldId id="299" r:id="rId7"/>
    <p:sldId id="300" r:id="rId8"/>
    <p:sldId id="297" r:id="rId9"/>
    <p:sldId id="283" r:id="rId10"/>
    <p:sldId id="307" r:id="rId11"/>
    <p:sldId id="306" r:id="rId12"/>
    <p:sldId id="309" r:id="rId13"/>
    <p:sldId id="308" r:id="rId14"/>
    <p:sldId id="301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6" autoAdjust="0"/>
    <p:restoredTop sz="62000" autoAdjust="0"/>
  </p:normalViewPr>
  <p:slideViewPr>
    <p:cSldViewPr snapToGrid="0">
      <p:cViewPr varScale="1">
        <p:scale>
          <a:sx n="70" d="100"/>
          <a:sy n="70" d="100"/>
        </p:scale>
        <p:origin x="31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6D571C-0F37-4D89-BD6D-C66E268328C2}" type="datetime1">
              <a:rPr lang="es-ES" smtClean="0"/>
              <a:t>17/11/2019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7B0917-6D49-4525-A5F0-095AC65124A3}" type="datetime1">
              <a:rPr lang="es-ES" noProof="0" smtClean="0"/>
              <a:t>17/11/2019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051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4765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Bases de datos: Vital </a:t>
            </a:r>
          </a:p>
          <a:p>
            <a:r>
              <a:rPr lang="es-ES" dirty="0" smtClean="0"/>
              <a:t>Iteraciones</a:t>
            </a:r>
            <a:r>
              <a:rPr lang="es-ES" baseline="0" dirty="0" smtClean="0"/>
              <a:t> a futuro bascula peso Y GPS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311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38112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dirty="0" smtClean="0"/>
              <a:t>chequeados (3 de 30) la madera estaba debidamente amparada  en el salvoconducto que poseía el conductor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6945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1611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" dirty="0"/>
              <a:t>Inserte o arrastre y coloque una foto</a:t>
            </a:r>
            <a:endParaRPr lang="en-ZA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3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" dirty="0"/>
              <a:t>Haga clic para editar el título de la presentación</a:t>
            </a:r>
            <a:endParaRPr lang="en-ZA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smtClean="0"/>
              <a:t>Haga clic para editar el estilo de subtítulo del patrón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1" name="Forma libre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3" name="Forma libre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4" name="Forma libre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5" name="Forma libre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Escriba la leyenda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image" Target="../media/image11.jp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openxmlformats.org/officeDocument/2006/relationships/image" Target="../media/image6.jpeg"/><Relationship Id="rId9" Type="http://schemas.openxmlformats.org/officeDocument/2006/relationships/image" Target="../media/image10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microsoft.com/office/2007/relationships/hdphoto" Target="../media/hdphoto6.wdp"/><Relationship Id="rId7" Type="http://schemas.microsoft.com/office/2007/relationships/hdphoto" Target="../media/hdphoto5.wdp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5.jpg"/><Relationship Id="rId5" Type="http://schemas.openxmlformats.org/officeDocument/2006/relationships/image" Target="../media/image30.jp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0" y="114501"/>
            <a:ext cx="10775852" cy="6710353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268" y="2110154"/>
            <a:ext cx="5680971" cy="2954215"/>
          </a:xfrm>
          <a:gradFill>
            <a:gsLst>
              <a:gs pos="100000">
                <a:schemeClr val="tx1">
                  <a:lumMod val="95000"/>
                  <a:lumOff val="5000"/>
                  <a:alpha val="60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noFill/>
          </a:ln>
        </p:spPr>
        <p:txBody>
          <a:bodyPr rtlCol="0"/>
          <a:lstStyle/>
          <a:p>
            <a:pPr algn="ctr" rtl="0"/>
            <a:r>
              <a:rPr lang="es-ES" sz="6600" dirty="0" smtClean="0"/>
              <a:t/>
            </a:r>
            <a:br>
              <a:rPr lang="es-ES" sz="6600" dirty="0" smtClean="0"/>
            </a:br>
            <a:r>
              <a:rPr lang="es-ES" sz="6600" dirty="0" smtClean="0"/>
              <a:t>SAFEWOOD</a:t>
            </a:r>
            <a:endParaRPr lang="es-ES" sz="66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8632" y="2675833"/>
            <a:ext cx="5194358" cy="1751788"/>
          </a:xfrm>
        </p:spPr>
        <p:txBody>
          <a:bodyPr rtlCol="0"/>
          <a:lstStyle/>
          <a:p>
            <a:pPr algn="ctr"/>
            <a:endParaRPr lang="es-ES" sz="2800" dirty="0" smtClean="0"/>
          </a:p>
          <a:p>
            <a:pPr algn="ctr"/>
            <a:endParaRPr lang="es-ES" sz="2800" dirty="0" smtClean="0"/>
          </a:p>
          <a:p>
            <a:pPr algn="ctr"/>
            <a:r>
              <a:rPr lang="es-ES" sz="2800" b="1" dirty="0" smtClean="0">
                <a:solidFill>
                  <a:schemeClr val="bg1"/>
                </a:solidFill>
              </a:rPr>
              <a:t>DISTRITO </a:t>
            </a:r>
            <a:r>
              <a:rPr lang="es-ES" sz="2800" b="1" dirty="0">
                <a:solidFill>
                  <a:schemeClr val="bg1"/>
                </a:solidFill>
              </a:rPr>
              <a:t>ANDINO </a:t>
            </a:r>
            <a:endParaRPr lang="es-ES" sz="2400" b="1" dirty="0" smtClean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54580" y="6211009"/>
            <a:ext cx="10775852" cy="6138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1710642" y="6236692"/>
            <a:ext cx="89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Angel </a:t>
            </a:r>
            <a:r>
              <a:rPr lang="es-ES" sz="2000" b="1" dirty="0" smtClean="0">
                <a:solidFill>
                  <a:schemeClr val="bg1"/>
                </a:solidFill>
              </a:rPr>
              <a:t>Rodríguez, Emilio </a:t>
            </a:r>
            <a:r>
              <a:rPr lang="es-ES" sz="2000" b="1" dirty="0">
                <a:solidFill>
                  <a:schemeClr val="bg1"/>
                </a:solidFill>
              </a:rPr>
              <a:t>Gil </a:t>
            </a:r>
            <a:r>
              <a:rPr lang="es-ES" sz="2000" b="1" dirty="0" smtClean="0">
                <a:solidFill>
                  <a:schemeClr val="bg1"/>
                </a:solidFill>
              </a:rPr>
              <a:t>Toro, María </a:t>
            </a:r>
            <a:r>
              <a:rPr lang="es-ES" sz="2000" b="1" dirty="0">
                <a:solidFill>
                  <a:schemeClr val="bg1"/>
                </a:solidFill>
              </a:rPr>
              <a:t>Paula Ramírez </a:t>
            </a:r>
            <a:r>
              <a:rPr lang="es-ES" sz="2000" b="1" dirty="0" smtClean="0">
                <a:solidFill>
                  <a:schemeClr val="bg1"/>
                </a:solidFill>
              </a:rPr>
              <a:t> &amp; Sara </a:t>
            </a:r>
            <a:r>
              <a:rPr lang="es-ES" sz="2000" b="1" dirty="0">
                <a:solidFill>
                  <a:schemeClr val="bg1"/>
                </a:solidFill>
              </a:rPr>
              <a:t>Jaasiel Mojica 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silueta subiendo escaler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874" y="727509"/>
            <a:ext cx="7094864" cy="420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redondeado 12"/>
          <p:cNvSpPr/>
          <p:nvPr/>
        </p:nvSpPr>
        <p:spPr>
          <a:xfrm>
            <a:off x="4676380" y="3032622"/>
            <a:ext cx="1800000" cy="10800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ESCALABILIDAD Y CONEXIÓN</a:t>
            </a:r>
            <a:endParaRPr lang="es-CO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340484" y="4892317"/>
            <a:ext cx="1800000" cy="1080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PROTOTIPO</a:t>
            </a:r>
            <a:endParaRPr lang="es-CO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7656" y="828165"/>
            <a:ext cx="11340000" cy="432000"/>
          </a:xfrm>
        </p:spPr>
        <p:txBody>
          <a:bodyPr/>
          <a:lstStyle/>
          <a:p>
            <a:r>
              <a:rPr lang="es-CO" b="1" dirty="0" smtClean="0"/>
              <a:t>POSIBLES ITERACIONES</a:t>
            </a:r>
            <a:endParaRPr lang="es-CO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sp>
        <p:nvSpPr>
          <p:cNvPr id="9" name="Elipse 8"/>
          <p:cNvSpPr/>
          <p:nvPr/>
        </p:nvSpPr>
        <p:spPr>
          <a:xfrm>
            <a:off x="2880484" y="4286894"/>
            <a:ext cx="720000" cy="720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1</a:t>
            </a:r>
            <a:endParaRPr lang="es-CO" dirty="0"/>
          </a:p>
        </p:txBody>
      </p:sp>
      <p:sp>
        <p:nvSpPr>
          <p:cNvPr id="12" name="Elipse 11"/>
          <p:cNvSpPr/>
          <p:nvPr/>
        </p:nvSpPr>
        <p:spPr>
          <a:xfrm>
            <a:off x="5216380" y="2456774"/>
            <a:ext cx="720000" cy="7200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2</a:t>
            </a:r>
            <a:endParaRPr lang="es-CO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147887" y="1525624"/>
            <a:ext cx="1821728" cy="115373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ITERACIONES FUTURAS</a:t>
            </a:r>
            <a:endParaRPr lang="es-CO" dirty="0"/>
          </a:p>
        </p:txBody>
      </p:sp>
      <p:sp>
        <p:nvSpPr>
          <p:cNvPr id="15" name="Elipse 14"/>
          <p:cNvSpPr/>
          <p:nvPr/>
        </p:nvSpPr>
        <p:spPr>
          <a:xfrm>
            <a:off x="7689275" y="1088074"/>
            <a:ext cx="720000" cy="72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30540" y="5284185"/>
            <a:ext cx="207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3">
                    <a:lumMod val="50000"/>
                  </a:schemeClr>
                </a:solidFill>
              </a:rPr>
              <a:t>FUNCIONALIDAD EN EL CHEQUEO DE PEAJES</a:t>
            </a:r>
            <a:endParaRPr lang="es-CO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4503939" y="4254307"/>
            <a:ext cx="245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4">
                    <a:lumMod val="50000"/>
                  </a:schemeClr>
                </a:solidFill>
              </a:rPr>
              <a:t>1. CONEXIÓN CON GOOGLE MAPS.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072496" y="2781437"/>
            <a:ext cx="284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s-CO" sz="1400" dirty="0" smtClean="0">
                <a:solidFill>
                  <a:schemeClr val="accent1"/>
                </a:solidFill>
              </a:rPr>
              <a:t>INTEGRACIÓN VERTICAL DE CADENA DE VALOR.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5451306" y="4767858"/>
            <a:ext cx="26193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accent4">
                    <a:lumMod val="50000"/>
                  </a:schemeClr>
                </a:solidFill>
              </a:rPr>
              <a:t>2. SERVICIO DE AUTORIZACIÓN (INVIÍAS – AUTORIDADES AMBIENTALES)</a:t>
            </a:r>
          </a:p>
          <a:p>
            <a:pPr algn="ctr"/>
            <a:r>
              <a:rPr lang="es-CO" sz="1400" dirty="0" smtClean="0">
                <a:solidFill>
                  <a:schemeClr val="accent4">
                    <a:lumMod val="50000"/>
                  </a:schemeClr>
                </a:solidFill>
              </a:rPr>
              <a:t>CONSULTA DEL SALVOCONDUCTO EN LINEA</a:t>
            </a:r>
            <a:endParaRPr lang="es-CO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6761001" y="5991022"/>
            <a:ext cx="1887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accent4">
                    <a:lumMod val="50000"/>
                  </a:schemeClr>
                </a:solidFill>
              </a:rPr>
              <a:t>3. DEFINIR </a:t>
            </a:r>
            <a:r>
              <a:rPr lang="es-CO" sz="1400" dirty="0">
                <a:solidFill>
                  <a:schemeClr val="accent4">
                    <a:lumMod val="50000"/>
                  </a:schemeClr>
                </a:solidFill>
              </a:rPr>
              <a:t>RED GPS</a:t>
            </a:r>
          </a:p>
        </p:txBody>
      </p:sp>
      <p:sp>
        <p:nvSpPr>
          <p:cNvPr id="1054" name="CuadroTexto 1053"/>
          <p:cNvSpPr txBox="1"/>
          <p:nvPr/>
        </p:nvSpPr>
        <p:spPr>
          <a:xfrm>
            <a:off x="8989948" y="3947675"/>
            <a:ext cx="248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1"/>
                </a:solidFill>
              </a:rPr>
              <a:t>3. AUTOMATIZACIÓN </a:t>
            </a:r>
            <a:r>
              <a:rPr lang="es-CO" sz="1400" dirty="0">
                <a:solidFill>
                  <a:schemeClr val="accent1"/>
                </a:solidFill>
              </a:rPr>
              <a:t>DEL CHEQUEO DE PEAJES POR CÁMARA Y PESO.</a:t>
            </a:r>
          </a:p>
          <a:p>
            <a:pPr algn="ctr"/>
            <a:endParaRPr lang="es-CO" sz="1400" dirty="0">
              <a:solidFill>
                <a:schemeClr val="accent1"/>
              </a:solidFill>
            </a:endParaRPr>
          </a:p>
        </p:txBody>
      </p:sp>
      <p:sp>
        <p:nvSpPr>
          <p:cNvPr id="1055" name="CuadroTexto 1054"/>
          <p:cNvSpPr txBox="1"/>
          <p:nvPr/>
        </p:nvSpPr>
        <p:spPr>
          <a:xfrm>
            <a:off x="8303575" y="3367243"/>
            <a:ext cx="223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1"/>
                </a:solidFill>
              </a:rPr>
              <a:t>2. RASTREO </a:t>
            </a:r>
            <a:r>
              <a:rPr lang="es-CO" sz="1400" dirty="0">
                <a:solidFill>
                  <a:schemeClr val="accent1"/>
                </a:solidFill>
              </a:rPr>
              <a:t>DE ILEGALIDAD PARA FAUNA Y </a:t>
            </a:r>
            <a:r>
              <a:rPr lang="es-CO" sz="1400" dirty="0" smtClean="0">
                <a:solidFill>
                  <a:schemeClr val="accent1"/>
                </a:solidFill>
              </a:rPr>
              <a:t>FLORA</a:t>
            </a:r>
            <a:endParaRPr lang="es-CO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4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19828" y="736800"/>
            <a:ext cx="11340000" cy="432000"/>
          </a:xfrm>
        </p:spPr>
        <p:txBody>
          <a:bodyPr/>
          <a:lstStyle/>
          <a:p>
            <a:r>
              <a:rPr lang="es-CO" sz="3600" dirty="0" smtClean="0"/>
              <a:t>IMPACTO AMBIENTAL </a:t>
            </a:r>
            <a:endParaRPr lang="es-CO" sz="36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19828" y="2022918"/>
            <a:ext cx="5472000" cy="4168332"/>
          </a:xfrm>
        </p:spPr>
        <p:txBody>
          <a:bodyPr/>
          <a:lstStyle/>
          <a:p>
            <a:r>
              <a:rPr lang="es-CO" sz="2000" dirty="0" smtClean="0"/>
              <a:t> </a:t>
            </a:r>
            <a:r>
              <a:rPr lang="es-CO" sz="2400" dirty="0" smtClean="0"/>
              <a:t>Reducir el transporte de madera ilegal evitando  el uso múltiple de un salvoconducto.  </a:t>
            </a:r>
          </a:p>
          <a:p>
            <a:pPr marL="0" indent="0">
              <a:buNone/>
            </a:pPr>
            <a:endParaRPr lang="es-CO" sz="2400" dirty="0" smtClean="0"/>
          </a:p>
          <a:p>
            <a:r>
              <a:rPr lang="es-CO" sz="2400" dirty="0" smtClean="0"/>
              <a:t>Incrementar el uso adecuado del salvoconducto y garantizar que los existentes no están siendo usados varias veces ya que, solo en el 10% de los camiones cumplía. </a:t>
            </a:r>
          </a:p>
          <a:p>
            <a:endParaRPr lang="es-CO" dirty="0" smtClean="0"/>
          </a:p>
          <a:p>
            <a:pPr marL="0" indent="0" algn="ctr">
              <a:buNone/>
            </a:pPr>
            <a:r>
              <a:rPr lang="es-CO" dirty="0" smtClean="0"/>
              <a:t> 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texto 8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091829" y="1018581"/>
                <a:ext cx="5635828" cy="5258662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s-CO" b="1" dirty="0" smtClean="0"/>
              </a:p>
              <a:p>
                <a:pPr marL="0" indent="0" algn="ctr">
                  <a:buNone/>
                </a:pPr>
                <a:r>
                  <a:rPr lang="es-CO" b="1" dirty="0" smtClean="0"/>
                  <a:t>Indicadores </a:t>
                </a:r>
                <a:r>
                  <a:rPr lang="es-CO" b="1" dirty="0"/>
                  <a:t>de seguimiento y control</a:t>
                </a:r>
              </a:p>
              <a:p>
                <a:pPr marL="0" indent="0" algn="ctr">
                  <a:buNone/>
                </a:pPr>
                <a:endParaRPr lang="es-CO" b="1" dirty="0"/>
              </a:p>
              <a:p>
                <a:pPr marL="0" indent="0" algn="ctr">
                  <a:buNone/>
                </a:pPr>
                <a:endParaRPr lang="es-CO" b="1" dirty="0"/>
              </a:p>
              <a:p>
                <a14:m>
                  <m:oMath xmlns:m="http://schemas.openxmlformats.org/officeDocument/2006/math">
                    <m:r>
                      <a:rPr lang="es-CO" sz="1600" i="1">
                        <a:latin typeface="Cambria Math" panose="02040503050406030204" pitchFamily="18" charset="0"/>
                      </a:rPr>
                      <m:t>𝐼𝑛𝑡𝑒𝑛𝑡𝑜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𝑢𝑠𝑜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𝑚𝑢𝑙𝑡𝑖𝑝𝑙𝑒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𝑢𝑛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𝑠𝑎𝑙𝑣𝑜𝑐𝑜𝑛𝑑𝑢𝑐𝑡𝑜</m:t>
                    </m:r>
                    <m:r>
                      <a:rPr lang="es-CO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1600" dirty="0" smtClean="0"/>
                  <a:t>=</a:t>
                </a:r>
              </a:p>
              <a:p>
                <a:pPr marL="0" indent="0">
                  <a:buNone/>
                </a:pPr>
                <a:r>
                  <a:rPr lang="es-CO" sz="1600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O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𝑎𝑙𝑒𝑟𝑡𝑎𝑠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𝑒𝑚𝑖𝑡𝑖𝑑𝑎𝑠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𝑠𝑎𝑙𝑣𝑜𝑐𝑜𝑛𝑑𝑢𝑐𝑡𝑜𝑠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𝑢𝑛𝑖𝑐𝑜𝑠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𝑛𝑎𝑐𝑖𝑜𝑛𝑎𝑙𝑒𝑠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𝑒𝑚𝑖𝑡𝑖𝑑𝑜𝑠</m:t>
                        </m:r>
                        <m:r>
                          <a:rPr lang="es-CO" sz="16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CO" sz="1600" dirty="0"/>
              </a:p>
              <a:p>
                <a:endParaRPr lang="es-CO" sz="1600" dirty="0"/>
              </a:p>
              <a:p>
                <a:r>
                  <a:rPr lang="es-CO" dirty="0"/>
                  <a:t>  Cantidad de salvoconductos  verídicos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𝑠𝑎𝑙𝑣𝑜𝑐𝑜𝑛𝑑𝑢𝑐𝑡𝑜𝑠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𝑣𝑒𝑟𝑓𝑖𝑓𝑖𝑐𝑎𝑑𝑜𝑠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𝑒𝑛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𝑐𝑎𝑑𝑎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𝑝𝑢𝑛𝑡𝑜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𝑐𝑜𝑛𝑡𝑟𝑜𝑙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𝑠𝑎𝑙𝑣𝑜𝑐𝑜𝑛𝑑𝑢𝑐𝑡𝑜𝑠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𝑢𝑛𝑖𝑐𝑜𝑠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𝑛𝑎𝑐𝑖𝑜𝑛𝑎𝑙𝑒𝑠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𝑒𝑚𝑖𝑡𝑖𝑑𝑜𝑠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CO" dirty="0"/>
              </a:p>
              <a:p>
                <a:endParaRPr lang="es-CO" dirty="0"/>
              </a:p>
              <a:p>
                <a:pPr marL="0" indent="0">
                  <a:buNone/>
                </a:pPr>
                <a:r>
                  <a:rPr lang="es-CO" b="1" dirty="0"/>
                  <a:t>Mediano y largo plazo </a:t>
                </a:r>
              </a:p>
              <a:p>
                <a:r>
                  <a:rPr lang="es-CO" dirty="0"/>
                  <a:t>%reducción del trafico de madera ilegal  (ton/año)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𝑇𝑜𝑛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𝑚𝑎𝑑𝑒𝑟𝑎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𝑖𝑙𝑒𝑔𝑎𝑙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𝑖𝑛𝑐𝑎𝑢𝑡𝑎𝑑𝑎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𝑠𝑎𝑙𝑣𝑜𝑐𝑜𝑛𝑑𝑢𝑐𝑡𝑜𝑠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𝑢𝑛𝑖𝑐𝑜𝑠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𝑛𝑎𝑐𝑖𝑜𝑛𝑎𝑙𝑒𝑠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𝑒𝑚𝑖𝑡𝑖𝑑𝑜𝑠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ñ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9" name="Marcador de text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091829" y="1018581"/>
                <a:ext cx="5635828" cy="5258662"/>
              </a:xfrm>
              <a:blipFill>
                <a:blip r:embed="rId3"/>
                <a:stretch>
                  <a:fillRect l="-24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825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" y="-39545"/>
            <a:ext cx="9144000" cy="6858000"/>
          </a:xfrm>
        </p:spPr>
      </p:pic>
      <p:sp>
        <p:nvSpPr>
          <p:cNvPr id="32" name="Forma libre 5" descr="Bloque de énfasis sólido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33" name="Forma libre 5" descr="Bloque de énfasis sin relleno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sz="1800" dirty="0"/>
              <a:t>Elvira Cano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4981" y="4244401"/>
            <a:ext cx="3659846" cy="248482"/>
          </a:xfrm>
        </p:spPr>
        <p:txBody>
          <a:bodyPr rtlCol="0"/>
          <a:lstStyle/>
          <a:p>
            <a:pPr rtl="0"/>
            <a:r>
              <a:rPr lang="es-ES" sz="1800"/>
              <a:t>+1 23 987 6554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 sz="1800" dirty="0"/>
              <a:t>elvira@www.proseware.com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444574" y="4368642"/>
            <a:ext cx="7558064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CO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</a:t>
            </a:r>
            <a:r>
              <a:rPr lang="es-CO" dirty="0" smtClean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58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" y="3563199"/>
            <a:ext cx="4393067" cy="329480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4437" y="555281"/>
            <a:ext cx="8108600" cy="4161100"/>
          </a:xfrm>
          <a:noFill/>
        </p:spPr>
        <p:txBody>
          <a:bodyPr rtlCol="0"/>
          <a:lstStyle/>
          <a:p>
            <a:pPr algn="ctr" rtl="0">
              <a:lnSpc>
                <a:spcPts val="4400"/>
              </a:lnSpc>
            </a:pPr>
            <a:r>
              <a:rPr lang="es-ES" sz="5400" dirty="0" smtClean="0">
                <a:solidFill>
                  <a:schemeClr val="tx2">
                    <a:lumMod val="75000"/>
                  </a:schemeClr>
                </a:solidFill>
              </a:rPr>
              <a:t>Reto 1. Pases oficiales en el proceso de transporte </a:t>
            </a:r>
            <a:r>
              <a:rPr lang="es-ES" sz="5000" dirty="0" smtClean="0"/>
              <a:t/>
            </a:r>
            <a:br>
              <a:rPr lang="es-ES" sz="5000" dirty="0" smtClean="0"/>
            </a:br>
            <a:endParaRPr lang="es-ES" sz="5000" dirty="0"/>
          </a:p>
        </p:txBody>
      </p:sp>
      <p:sp>
        <p:nvSpPr>
          <p:cNvPr id="15" name="Forma libre 5" descr="Bloque de énfasis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3386281" y="2455867"/>
            <a:ext cx="7504912" cy="1684420"/>
          </a:xfrm>
        </p:spPr>
        <p:txBody>
          <a:bodyPr/>
          <a:lstStyle/>
          <a:p>
            <a:pPr algn="ctr"/>
            <a:r>
              <a:rPr lang="es-CO" sz="3600" b="1" dirty="0" smtClean="0">
                <a:solidFill>
                  <a:schemeClr val="tx2">
                    <a:lumMod val="75000"/>
                  </a:schemeClr>
                </a:solidFill>
              </a:rPr>
              <a:t>Dificultad en el SEGUIMIENTO y VERACIDAD de los salvoconductos  únicos nacionales para la movilización de la madera.</a:t>
            </a:r>
            <a:endParaRPr lang="es-CO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Eden Reforestation Projects - Wikipedia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" b="585"/>
          <a:stretch>
            <a:fillRect/>
          </a:stretch>
        </p:blipFill>
        <p:spPr>
          <a:xfrm>
            <a:off x="6634955" y="2898344"/>
            <a:ext cx="5342021" cy="3959656"/>
          </a:xfr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</a:t>
            </a:fld>
            <a:endParaRPr lang="es-ES" noProof="0"/>
          </a:p>
        </p:txBody>
      </p:sp>
      <p:sp>
        <p:nvSpPr>
          <p:cNvPr id="7" name="Subtítulo 6"/>
          <p:cNvSpPr txBox="1">
            <a:spLocks noGrp="1"/>
          </p:cNvSpPr>
          <p:nvPr>
            <p:ph type="subTitle" idx="1"/>
          </p:nvPr>
        </p:nvSpPr>
        <p:spPr>
          <a:xfrm>
            <a:off x="559469" y="643019"/>
            <a:ext cx="7467364" cy="307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4800" b="1" dirty="0" smtClean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s-CO" sz="4000" b="1" dirty="0" smtClean="0">
                <a:solidFill>
                  <a:schemeClr val="tx2">
                    <a:lumMod val="75000"/>
                  </a:schemeClr>
                </a:solidFill>
              </a:rPr>
              <a:t>Aplicación de trazabilidad de salvoconductos, que mediante el enlace de datos y recursos existentes permite el  seguimiento y control del transporte de madera </a:t>
            </a:r>
            <a:r>
              <a:rPr lang="es-CO" sz="5400" b="1" dirty="0" smtClean="0">
                <a:solidFill>
                  <a:schemeClr val="tx2">
                    <a:lumMod val="75000"/>
                  </a:schemeClr>
                </a:solidFill>
              </a:rPr>
              <a:t>‘’</a:t>
            </a:r>
            <a:endParaRPr lang="es-CO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574" y="3717707"/>
            <a:ext cx="3019925" cy="30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7" t="28806" r="15328" b="18428"/>
          <a:stretch/>
        </p:blipFill>
        <p:spPr>
          <a:xfrm rot="21104210">
            <a:off x="2440602" y="809484"/>
            <a:ext cx="7550753" cy="2609257"/>
          </a:xfrm>
          <a:prstGeom prst="rect">
            <a:avLst/>
          </a:prstGeom>
        </p:spPr>
      </p:pic>
      <p:sp>
        <p:nvSpPr>
          <p:cNvPr id="3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</a:t>
            </a:fld>
            <a:endParaRPr lang="es-ES" noProof="0"/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1" t="44982" r="28811" b="14931"/>
          <a:stretch/>
        </p:blipFill>
        <p:spPr>
          <a:xfrm rot="1831206">
            <a:off x="917088" y="1794131"/>
            <a:ext cx="2058296" cy="1139415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87" b="80358" l="40339" r="5679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82" t="54966" r="41148" b="16821"/>
          <a:stretch/>
        </p:blipFill>
        <p:spPr>
          <a:xfrm rot="16832102">
            <a:off x="669883" y="3876319"/>
            <a:ext cx="2263380" cy="1403296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54" t="53712" r="41330" b="17583"/>
          <a:stretch/>
        </p:blipFill>
        <p:spPr>
          <a:xfrm rot="10800000">
            <a:off x="7704335" y="2662987"/>
            <a:ext cx="2578652" cy="1427749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1" t="54313" r="37855" b="10012"/>
          <a:stretch/>
        </p:blipFill>
        <p:spPr>
          <a:xfrm>
            <a:off x="9492920" y="3254699"/>
            <a:ext cx="447399" cy="470541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9DD8D6"/>
              </a:clrFrom>
              <a:clrTo>
                <a:srgbClr val="9DD8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6" b="30000" l="65778" r="96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12" t="2197" r="4116" b="69949"/>
          <a:stretch/>
        </p:blipFill>
        <p:spPr>
          <a:xfrm>
            <a:off x="1739680" y="2475595"/>
            <a:ext cx="1504328" cy="1460082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1600" b="94600" l="4733" r="33951">
                        <a14:foregroundMark x1="10288" y1="81400" x2="8642" y2="8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7" t="71049" r="65187" b="3681"/>
          <a:stretch/>
        </p:blipFill>
        <p:spPr>
          <a:xfrm>
            <a:off x="9701389" y="608838"/>
            <a:ext cx="1928087" cy="160332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5" t="64790" r="10936" b="1979"/>
          <a:stretch/>
        </p:blipFill>
        <p:spPr>
          <a:xfrm>
            <a:off x="481637" y="531251"/>
            <a:ext cx="1490387" cy="1264098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1" t="54313" r="37855" b="10012"/>
          <a:stretch/>
        </p:blipFill>
        <p:spPr>
          <a:xfrm>
            <a:off x="3559038" y="3058933"/>
            <a:ext cx="447399" cy="470541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1" t="54313" r="37855" b="10012"/>
          <a:stretch/>
        </p:blipFill>
        <p:spPr>
          <a:xfrm>
            <a:off x="6085063" y="2735095"/>
            <a:ext cx="447399" cy="470541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1" t="54313" r="37855" b="10012"/>
          <a:stretch/>
        </p:blipFill>
        <p:spPr>
          <a:xfrm>
            <a:off x="7408557" y="1805330"/>
            <a:ext cx="447399" cy="470541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1" t="54313" r="37855" b="10012"/>
          <a:stretch/>
        </p:blipFill>
        <p:spPr>
          <a:xfrm>
            <a:off x="8943646" y="483286"/>
            <a:ext cx="447399" cy="470541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2" t="10143" r="10946" b="18253"/>
          <a:stretch/>
        </p:blipFill>
        <p:spPr>
          <a:xfrm>
            <a:off x="6056068" y="2396010"/>
            <a:ext cx="329718" cy="339085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2" t="10143" r="10946" b="18253"/>
          <a:stretch/>
        </p:blipFill>
        <p:spPr>
          <a:xfrm>
            <a:off x="3521345" y="2735095"/>
            <a:ext cx="329718" cy="339085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2" t="10143" r="10946" b="18253"/>
          <a:stretch/>
        </p:blipFill>
        <p:spPr>
          <a:xfrm>
            <a:off x="7374617" y="1466245"/>
            <a:ext cx="329718" cy="339085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2" t="10143" r="10946" b="18253"/>
          <a:stretch/>
        </p:blipFill>
        <p:spPr>
          <a:xfrm>
            <a:off x="8887849" y="144201"/>
            <a:ext cx="329718" cy="339085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2" t="10143" r="10946" b="18253"/>
          <a:stretch/>
        </p:blipFill>
        <p:spPr>
          <a:xfrm>
            <a:off x="9488978" y="2915614"/>
            <a:ext cx="329718" cy="339085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>
                  <a:alpha val="352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76172">
                        <a14:foregroundMark x1="3711" y1="12109" x2="195" y2="23633"/>
                        <a14:foregroundMark x1="57227" y1="8203" x2="68945" y2="9961"/>
                        <a14:foregroundMark x1="46680" y1="6055" x2="51172" y2="8789"/>
                        <a14:foregroundMark x1="74219" y1="11914" x2="73047" y2="94727"/>
                        <a14:foregroundMark x1="36719" y1="96289" x2="74023" y2="96875"/>
                        <a14:foregroundMark x1="36328" y1="5859" x2="48633" y2="4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432"/>
          <a:stretch/>
        </p:blipFill>
        <p:spPr>
          <a:xfrm>
            <a:off x="11267798" y="1952436"/>
            <a:ext cx="451833" cy="567859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>
                  <a:alpha val="352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76172">
                        <a14:foregroundMark x1="3711" y1="12109" x2="195" y2="23633"/>
                        <a14:foregroundMark x1="57227" y1="8203" x2="68945" y2="9961"/>
                        <a14:foregroundMark x1="46680" y1="6055" x2="51172" y2="8789"/>
                        <a14:foregroundMark x1="74219" y1="11914" x2="73047" y2="94727"/>
                        <a14:foregroundMark x1="36719" y1="96289" x2="74023" y2="96875"/>
                        <a14:foregroundMark x1="36328" y1="5859" x2="48633" y2="4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432"/>
          <a:stretch/>
        </p:blipFill>
        <p:spPr>
          <a:xfrm>
            <a:off x="11267797" y="4898383"/>
            <a:ext cx="451833" cy="567859"/>
          </a:xfrm>
          <a:prstGeom prst="rect">
            <a:avLst/>
          </a:prstGeom>
        </p:spPr>
      </p:pic>
      <p:sp>
        <p:nvSpPr>
          <p:cNvPr id="54" name="CuadroTexto 53"/>
          <p:cNvSpPr txBox="1"/>
          <p:nvPr/>
        </p:nvSpPr>
        <p:spPr>
          <a:xfrm>
            <a:off x="1665102" y="1739484"/>
            <a:ext cx="185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u="sng" dirty="0" smtClean="0"/>
              <a:t>SUN 1: Movilización </a:t>
            </a:r>
            <a:endParaRPr lang="en-US" sz="2000" b="1" u="sng" dirty="0"/>
          </a:p>
        </p:txBody>
      </p:sp>
      <p:sp>
        <p:nvSpPr>
          <p:cNvPr id="55" name="CuadroTexto 54"/>
          <p:cNvSpPr txBox="1"/>
          <p:nvPr/>
        </p:nvSpPr>
        <p:spPr>
          <a:xfrm>
            <a:off x="7254624" y="864249"/>
            <a:ext cx="114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u="sng" dirty="0" smtClean="0"/>
              <a:t>SUN 1.A</a:t>
            </a:r>
            <a:endParaRPr lang="en-US" sz="2000" b="1" u="sng" dirty="0"/>
          </a:p>
        </p:txBody>
      </p:sp>
      <p:sp>
        <p:nvSpPr>
          <p:cNvPr id="56" name="CuadroTexto 55"/>
          <p:cNvSpPr txBox="1"/>
          <p:nvPr/>
        </p:nvSpPr>
        <p:spPr>
          <a:xfrm>
            <a:off x="8055278" y="3254699"/>
            <a:ext cx="114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u="sng" dirty="0" smtClean="0"/>
              <a:t>SUN 1.B</a:t>
            </a:r>
            <a:endParaRPr lang="en-US" sz="2000" b="1" u="sng" dirty="0"/>
          </a:p>
        </p:txBody>
      </p:sp>
      <p:sp>
        <p:nvSpPr>
          <p:cNvPr id="57" name="CuadroTexto 56"/>
          <p:cNvSpPr txBox="1"/>
          <p:nvPr/>
        </p:nvSpPr>
        <p:spPr>
          <a:xfrm>
            <a:off x="3426048" y="5281301"/>
            <a:ext cx="491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/>
              <a:t>SUN: Salvoconducto Único Nacional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3576707" y="4506983"/>
            <a:ext cx="4613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u="sng" dirty="0" smtClean="0"/>
              <a:t>¿</a:t>
            </a:r>
            <a:r>
              <a:rPr lang="es-CO" sz="4000" b="1" u="sng" dirty="0" smtClean="0"/>
              <a:t>Cómo funciona?</a:t>
            </a:r>
            <a:endParaRPr lang="en-US" sz="4000" b="1" u="sng" dirty="0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00" b="45000" l="61523" r="93416">
                        <a14:foregroundMark x1="83539" y1="39400" x2="83539" y2="44000"/>
                        <a14:foregroundMark x1="86831" y1="38800" x2="86831" y2="43200"/>
                        <a14:foregroundMark x1="90123" y1="38200" x2="90123" y2="4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97" t="20369" b="54375"/>
          <a:stretch/>
        </p:blipFill>
        <p:spPr>
          <a:xfrm>
            <a:off x="9693680" y="3290831"/>
            <a:ext cx="2411513" cy="1546987"/>
          </a:xfrm>
          <a:prstGeom prst="rect">
            <a:avLst/>
          </a:prstGeom>
        </p:spPr>
      </p:pic>
      <p:sp>
        <p:nvSpPr>
          <p:cNvPr id="60" name="Elipse 59"/>
          <p:cNvSpPr/>
          <p:nvPr/>
        </p:nvSpPr>
        <p:spPr>
          <a:xfrm>
            <a:off x="11031773" y="3132029"/>
            <a:ext cx="472048" cy="5031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tx1"/>
                </a:solidFill>
              </a:rPr>
              <a:t>B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10635752" y="147580"/>
            <a:ext cx="472048" cy="5031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tx1"/>
                </a:solidFill>
              </a:rPr>
              <a:t>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4940366" y="3455932"/>
            <a:ext cx="185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u="sng" dirty="0" smtClean="0"/>
              <a:t>SUN 1-X: Removilización </a:t>
            </a:r>
            <a:endParaRPr lang="en-US" sz="2000" b="1" u="sng" dirty="0"/>
          </a:p>
        </p:txBody>
      </p:sp>
      <p:sp>
        <p:nvSpPr>
          <p:cNvPr id="63" name="Rectángulo 62"/>
          <p:cNvSpPr/>
          <p:nvPr/>
        </p:nvSpPr>
        <p:spPr>
          <a:xfrm>
            <a:off x="3651418" y="5808773"/>
            <a:ext cx="4434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Trazabilidad</a:t>
            </a:r>
          </a:p>
          <a:p>
            <a:pPr algn="ctr"/>
            <a:r>
              <a:rPr lang="es-CO" b="1" dirty="0"/>
              <a:t>Tiempo</a:t>
            </a:r>
          </a:p>
          <a:p>
            <a:pPr algn="ctr"/>
            <a:r>
              <a:rPr lang="es-CO" b="1" dirty="0"/>
              <a:t>Origen-Destino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42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</a:t>
            </a:fld>
            <a:endParaRPr lang="es-ES" noProof="0"/>
          </a:p>
        </p:txBody>
      </p:sp>
      <p:pic>
        <p:nvPicPr>
          <p:cNvPr id="2" name="VID-20191117-WA00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5943" y="0"/>
            <a:ext cx="330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37" y="739783"/>
            <a:ext cx="5472000" cy="607753"/>
          </a:xfrm>
        </p:spPr>
        <p:txBody>
          <a:bodyPr rtlCol="0"/>
          <a:lstStyle/>
          <a:p>
            <a:pPr rtl="0"/>
            <a:r>
              <a:rPr lang="es-ES" sz="5400" dirty="0" smtClean="0"/>
              <a:t>Recursos</a:t>
            </a:r>
            <a:r>
              <a:rPr lang="es-ES" sz="4400" dirty="0" smtClean="0"/>
              <a:t> </a:t>
            </a:r>
            <a:endParaRPr lang="es-ES" sz="44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996260"/>
            <a:ext cx="5472000" cy="559739"/>
          </a:xfrm>
        </p:spPr>
        <p:txBody>
          <a:bodyPr rtlCol="0"/>
          <a:lstStyle/>
          <a:p>
            <a:pPr rtl="0"/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5874" y="1823200"/>
            <a:ext cx="5115925" cy="4142562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v"/>
            </a:pPr>
            <a:r>
              <a:rPr lang="es-ES" sz="3600" dirty="0" smtClean="0"/>
              <a:t>Autoridades ambientales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3600" dirty="0" smtClean="0"/>
              <a:t> Hermes- Invias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3600" dirty="0" smtClean="0"/>
              <a:t> Tecnologías de reconocimiento de placas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3600" dirty="0" smtClean="0"/>
              <a:t>SIG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3600" dirty="0" smtClean="0"/>
              <a:t>Amazon Web </a:t>
            </a:r>
            <a:r>
              <a:rPr lang="es-ES" sz="3600" dirty="0" err="1" smtClean="0"/>
              <a:t>Services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s-E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s-ES" dirty="0"/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36" y="3039941"/>
            <a:ext cx="1827056" cy="1709081"/>
          </a:xfrm>
        </p:spPr>
      </p:pic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0" y="2324737"/>
            <a:ext cx="2076063" cy="1665022"/>
          </a:xfrm>
        </p:spPr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31" y="1171784"/>
            <a:ext cx="2048085" cy="1648955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9" name="Marcador de posición de imagen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54" y="4267200"/>
            <a:ext cx="1917929" cy="1482947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10" name="Marcador de posición de imagen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12" y="4908218"/>
            <a:ext cx="1625656" cy="155340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12" y="1589704"/>
            <a:ext cx="4904790" cy="3678592"/>
          </a:xfrm>
        </p:spPr>
      </p:pic>
      <p:sp>
        <p:nvSpPr>
          <p:cNvPr id="15" name="Forma libre 5" descr="Énfasis de imagen sin relleno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16" name="Forma libre 5" descr="Énfasis de imagen sólido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290080" y="223450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9378" y="2406247"/>
            <a:ext cx="5472000" cy="2045506"/>
          </a:xfrm>
        </p:spPr>
        <p:txBody>
          <a:bodyPr/>
          <a:lstStyle/>
          <a:p>
            <a:pPr algn="ctr"/>
            <a:r>
              <a:rPr lang="es-CO" sz="4800" b="1" dirty="0" smtClean="0"/>
              <a:t>ARQUITECTURA TÉCNICA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rco 84"/>
          <p:cNvSpPr/>
          <p:nvPr/>
        </p:nvSpPr>
        <p:spPr>
          <a:xfrm flipH="1">
            <a:off x="2388358" y="3227323"/>
            <a:ext cx="4169090" cy="1700034"/>
          </a:xfrm>
          <a:prstGeom prst="arc">
            <a:avLst>
              <a:gd name="adj1" fmla="val 686598"/>
              <a:gd name="adj2" fmla="val 5494390"/>
            </a:avLst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co 88"/>
          <p:cNvSpPr/>
          <p:nvPr/>
        </p:nvSpPr>
        <p:spPr>
          <a:xfrm flipH="1">
            <a:off x="4119842" y="3934928"/>
            <a:ext cx="1039620" cy="831401"/>
          </a:xfrm>
          <a:prstGeom prst="arc">
            <a:avLst>
              <a:gd name="adj1" fmla="val 256492"/>
              <a:gd name="adj2" fmla="val 4275862"/>
            </a:avLst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co 89"/>
          <p:cNvSpPr/>
          <p:nvPr/>
        </p:nvSpPr>
        <p:spPr>
          <a:xfrm>
            <a:off x="1874648" y="3224881"/>
            <a:ext cx="8020688" cy="1700034"/>
          </a:xfrm>
          <a:prstGeom prst="arc">
            <a:avLst>
              <a:gd name="adj1" fmla="val 227873"/>
              <a:gd name="adj2" fmla="val 5494390"/>
            </a:avLst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co 90"/>
          <p:cNvSpPr/>
          <p:nvPr/>
        </p:nvSpPr>
        <p:spPr>
          <a:xfrm>
            <a:off x="4230243" y="3823448"/>
            <a:ext cx="3215243" cy="884682"/>
          </a:xfrm>
          <a:prstGeom prst="arc">
            <a:avLst>
              <a:gd name="adj1" fmla="val 71969"/>
              <a:gd name="adj2" fmla="val 5085483"/>
            </a:avLst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ipse 64"/>
          <p:cNvSpPr/>
          <p:nvPr/>
        </p:nvSpPr>
        <p:spPr>
          <a:xfrm>
            <a:off x="680523" y="274242"/>
            <a:ext cx="1244600" cy="119205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ipse 63"/>
          <p:cNvSpPr/>
          <p:nvPr/>
        </p:nvSpPr>
        <p:spPr>
          <a:xfrm>
            <a:off x="2002923" y="146959"/>
            <a:ext cx="1244600" cy="119205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sultado de imagen para bosque dibujos blanco y negr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4" b="89954" l="5326" r="90000">
                        <a14:foregroundMark x1="22174" y1="17656" x2="22174" y2="17656"/>
                        <a14:foregroundMark x1="28152" y1="14612" x2="29674" y2="14003"/>
                        <a14:foregroundMark x1="33370" y1="14003" x2="33370" y2="14003"/>
                        <a14:foregroundMark x1="39348" y1="15677" x2="42391" y2="22374"/>
                        <a14:foregroundMark x1="46087" y1="32877" x2="46087" y2="32877"/>
                        <a14:foregroundMark x1="61848" y1="57078" x2="61848" y2="57078"/>
                        <a14:foregroundMark x1="79022" y1="41248" x2="79022" y2="41248"/>
                        <a14:foregroundMark x1="83913" y1="40183" x2="83913" y2="40183"/>
                        <a14:foregroundMark x1="73804" y1="30289" x2="75326" y2="39269"/>
                        <a14:foregroundMark x1="80543" y1="39269" x2="80543" y2="39269"/>
                        <a14:foregroundMark x1="73043" y1="38661" x2="73043" y2="38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9" t="4211" r="4921" b="9492"/>
          <a:stretch/>
        </p:blipFill>
        <p:spPr bwMode="auto">
          <a:xfrm>
            <a:off x="655093" y="1587499"/>
            <a:ext cx="1733265" cy="11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n para app silue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4"/>
          <a:stretch/>
        </p:blipFill>
        <p:spPr bwMode="auto">
          <a:xfrm>
            <a:off x="4716883" y="4570485"/>
            <a:ext cx="951749" cy="16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9" name="Picture 10" descr="Resultado de imagen para manufactura  siluet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37511" r="12641" b="36672"/>
          <a:stretch/>
        </p:blipFill>
        <p:spPr bwMode="auto">
          <a:xfrm>
            <a:off x="8911988" y="1571245"/>
            <a:ext cx="2784144" cy="95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>
                  <a:alpha val="352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76172">
                        <a14:foregroundMark x1="3711" y1="12109" x2="195" y2="23633"/>
                        <a14:foregroundMark x1="57227" y1="8203" x2="68945" y2="9961"/>
                        <a14:foregroundMark x1="46680" y1="6055" x2="51172" y2="8789"/>
                        <a14:foregroundMark x1="74219" y1="11914" x2="73047" y2="94727"/>
                        <a14:foregroundMark x1="36719" y1="96289" x2="74023" y2="96875"/>
                        <a14:foregroundMark x1="36328" y1="5859" x2="48633" y2="4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432"/>
          <a:stretch/>
        </p:blipFill>
        <p:spPr>
          <a:xfrm>
            <a:off x="10516170" y="571537"/>
            <a:ext cx="699405" cy="903632"/>
          </a:xfrm>
          <a:prstGeom prst="rect">
            <a:avLst/>
          </a:prstGeom>
        </p:spPr>
      </p:pic>
      <p:pic>
        <p:nvPicPr>
          <p:cNvPr id="22" name="Picture 6" descr="Resultado de imagen para aserradero silueta blanco y negr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t="24096" r="5345" b="30816"/>
          <a:stretch/>
        </p:blipFill>
        <p:spPr bwMode="auto">
          <a:xfrm>
            <a:off x="2862092" y="1758949"/>
            <a:ext cx="1498601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26" y="5605756"/>
            <a:ext cx="1199019" cy="1199019"/>
          </a:xfrm>
          <a:prstGeom prst="rect">
            <a:avLst/>
          </a:prstGeom>
        </p:spPr>
      </p:pic>
      <p:pic>
        <p:nvPicPr>
          <p:cNvPr id="37" name="Picture 12" descr="Resultado de imagen para documentos silueta"/>
          <p:cNvPicPr>
            <a:picLocks noChangeAspect="1" noChangeArrowheads="1"/>
          </p:cNvPicPr>
          <p:nvPr/>
        </p:nvPicPr>
        <p:blipFill rotWithShape="1"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8139" r="16321" b="23767"/>
          <a:stretch/>
        </p:blipFill>
        <p:spPr bwMode="auto">
          <a:xfrm rot="21386771">
            <a:off x="933005" y="771351"/>
            <a:ext cx="732388" cy="6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esultado de imagen para transporte de madera silueta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4" b="7807"/>
          <a:stretch/>
        </p:blipFill>
        <p:spPr bwMode="auto">
          <a:xfrm flipH="1">
            <a:off x="4834427" y="1853792"/>
            <a:ext cx="2101131" cy="6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sultado de imagen para manufactura  siluet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37511" r="14292" b="38724"/>
          <a:stretch/>
        </p:blipFill>
        <p:spPr bwMode="auto">
          <a:xfrm>
            <a:off x="8963025" y="1731280"/>
            <a:ext cx="2705100" cy="88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Resultado de imagen para PEAJE SILUETA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2" b="14504"/>
          <a:stretch/>
        </p:blipFill>
        <p:spPr bwMode="auto">
          <a:xfrm>
            <a:off x="7409292" y="1771649"/>
            <a:ext cx="1080000" cy="8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co 3"/>
          <p:cNvSpPr/>
          <p:nvPr/>
        </p:nvSpPr>
        <p:spPr>
          <a:xfrm flipH="1">
            <a:off x="566715" y="774537"/>
            <a:ext cx="1039620" cy="831401"/>
          </a:xfrm>
          <a:prstGeom prst="arc">
            <a:avLst>
              <a:gd name="adj1" fmla="val 18913999"/>
              <a:gd name="adj2" fmla="val 4275862"/>
            </a:avLst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ctor recto de flecha 9"/>
          <p:cNvCxnSpPr>
            <a:stCxn id="1030" idx="3"/>
            <a:endCxn id="22" idx="1"/>
          </p:cNvCxnSpPr>
          <p:nvPr/>
        </p:nvCxnSpPr>
        <p:spPr>
          <a:xfrm flipV="1">
            <a:off x="2388358" y="2171699"/>
            <a:ext cx="47373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22" idx="3"/>
            <a:endCxn id="38" idx="3"/>
          </p:cNvCxnSpPr>
          <p:nvPr/>
        </p:nvCxnSpPr>
        <p:spPr>
          <a:xfrm>
            <a:off x="4360693" y="2171699"/>
            <a:ext cx="47373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38" idx="1"/>
            <a:endCxn id="42" idx="1"/>
          </p:cNvCxnSpPr>
          <p:nvPr/>
        </p:nvCxnSpPr>
        <p:spPr>
          <a:xfrm>
            <a:off x="6935558" y="2171699"/>
            <a:ext cx="47373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42" idx="3"/>
            <a:endCxn id="39" idx="1"/>
          </p:cNvCxnSpPr>
          <p:nvPr/>
        </p:nvCxnSpPr>
        <p:spPr>
          <a:xfrm>
            <a:off x="8489292" y="2171700"/>
            <a:ext cx="47373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/>
          <p:nvPr/>
        </p:nvCxnSpPr>
        <p:spPr>
          <a:xfrm>
            <a:off x="2617089" y="1349185"/>
            <a:ext cx="8135" cy="59564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12" descr="Resultado de imagen para documentos silueta"/>
          <p:cNvPicPr>
            <a:picLocks noChangeAspect="1" noChangeArrowheads="1"/>
          </p:cNvPicPr>
          <p:nvPr/>
        </p:nvPicPr>
        <p:blipFill rotWithShape="1"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8139" r="16321" b="23767"/>
          <a:stretch/>
        </p:blipFill>
        <p:spPr bwMode="auto">
          <a:xfrm rot="21386771">
            <a:off x="2259029" y="551600"/>
            <a:ext cx="732388" cy="6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Conector recto de flecha 58"/>
          <p:cNvCxnSpPr/>
          <p:nvPr/>
        </p:nvCxnSpPr>
        <p:spPr>
          <a:xfrm>
            <a:off x="4607045" y="1349186"/>
            <a:ext cx="8135" cy="59564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/>
          <p:cNvSpPr txBox="1"/>
          <p:nvPr/>
        </p:nvSpPr>
        <p:spPr>
          <a:xfrm>
            <a:off x="2118857" y="223982"/>
            <a:ext cx="101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SUNL 1</a:t>
            </a:r>
            <a:endParaRPr lang="en-US" b="1" dirty="0"/>
          </a:p>
        </p:txBody>
      </p:sp>
      <p:sp>
        <p:nvSpPr>
          <p:cNvPr id="25" name="Elipse 24"/>
          <p:cNvSpPr/>
          <p:nvPr/>
        </p:nvSpPr>
        <p:spPr>
          <a:xfrm>
            <a:off x="3992879" y="95470"/>
            <a:ext cx="1244600" cy="119205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12" descr="Resultado de imagen para documentos silueta"/>
          <p:cNvPicPr>
            <a:picLocks noChangeAspect="1" noChangeArrowheads="1"/>
          </p:cNvPicPr>
          <p:nvPr/>
        </p:nvPicPr>
        <p:blipFill rotWithShape="1">
          <a:blip r:embed="rId10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8139" r="16321" b="23767"/>
          <a:stretch/>
        </p:blipFill>
        <p:spPr bwMode="auto">
          <a:xfrm rot="21386771">
            <a:off x="4248985" y="551601"/>
            <a:ext cx="732388" cy="6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uadroTexto 62"/>
          <p:cNvSpPr txBox="1"/>
          <p:nvPr/>
        </p:nvSpPr>
        <p:spPr>
          <a:xfrm>
            <a:off x="4090911" y="223982"/>
            <a:ext cx="101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SUNL 1-X</a:t>
            </a:r>
            <a:endParaRPr lang="en-US" b="1" dirty="0"/>
          </a:p>
        </p:txBody>
      </p:sp>
      <p:sp>
        <p:nvSpPr>
          <p:cNvPr id="66" name="CuadroTexto 65"/>
          <p:cNvSpPr txBox="1"/>
          <p:nvPr/>
        </p:nvSpPr>
        <p:spPr>
          <a:xfrm>
            <a:off x="792833" y="386871"/>
            <a:ext cx="101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Permiso</a:t>
            </a:r>
            <a:endParaRPr lang="en-US" b="1" dirty="0"/>
          </a:p>
        </p:txBody>
      </p:sp>
      <p:cxnSp>
        <p:nvCxnSpPr>
          <p:cNvPr id="67" name="Conector recto de flecha 66"/>
          <p:cNvCxnSpPr/>
          <p:nvPr/>
        </p:nvCxnSpPr>
        <p:spPr>
          <a:xfrm>
            <a:off x="2617088" y="2421312"/>
            <a:ext cx="1" cy="725382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/>
          <p:cNvCxnSpPr/>
          <p:nvPr/>
        </p:nvCxnSpPr>
        <p:spPr>
          <a:xfrm>
            <a:off x="4585357" y="2421312"/>
            <a:ext cx="21688" cy="725382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/>
          <p:cNvCxnSpPr/>
          <p:nvPr/>
        </p:nvCxnSpPr>
        <p:spPr>
          <a:xfrm>
            <a:off x="8025431" y="2421312"/>
            <a:ext cx="969" cy="725382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isco magnético 27"/>
          <p:cNvSpPr/>
          <p:nvPr/>
        </p:nvSpPr>
        <p:spPr>
          <a:xfrm>
            <a:off x="1717088" y="3238014"/>
            <a:ext cx="1800000" cy="1470116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Especies</a:t>
            </a:r>
          </a:p>
          <a:p>
            <a:pPr algn="ctr"/>
            <a:r>
              <a:rPr lang="es-MX" dirty="0" smtClean="0">
                <a:solidFill>
                  <a:schemeClr val="tx1"/>
                </a:solidFill>
              </a:rPr>
              <a:t>Cantidad</a:t>
            </a:r>
          </a:p>
          <a:p>
            <a:pPr algn="ctr"/>
            <a:r>
              <a:rPr lang="es-MX" dirty="0" smtClean="0">
                <a:solidFill>
                  <a:schemeClr val="tx1"/>
                </a:solidFill>
              </a:rPr>
              <a:t>Ubicación</a:t>
            </a:r>
          </a:p>
        </p:txBody>
      </p:sp>
      <p:sp>
        <p:nvSpPr>
          <p:cNvPr id="79" name="Disco magnético 78"/>
          <p:cNvSpPr/>
          <p:nvPr/>
        </p:nvSpPr>
        <p:spPr>
          <a:xfrm>
            <a:off x="3696201" y="3194121"/>
            <a:ext cx="1800000" cy="127427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ysClr val="windowText" lastClr="000000"/>
                </a:solidFill>
              </a:rPr>
              <a:t>Vehículo</a:t>
            </a:r>
          </a:p>
          <a:p>
            <a:pPr algn="ctr"/>
            <a:r>
              <a:rPr lang="es-MX" dirty="0" smtClean="0">
                <a:solidFill>
                  <a:sysClr val="windowText" lastClr="000000"/>
                </a:solidFill>
              </a:rPr>
              <a:t>Conductor</a:t>
            </a:r>
          </a:p>
          <a:p>
            <a:pPr algn="ctr"/>
            <a:r>
              <a:rPr lang="es-MX" dirty="0" smtClean="0">
                <a:solidFill>
                  <a:sysClr val="windowText" lastClr="000000"/>
                </a:solidFill>
              </a:rPr>
              <a:t>Carga</a:t>
            </a:r>
          </a:p>
          <a:p>
            <a:pPr algn="ctr"/>
            <a:r>
              <a:rPr lang="es-MX" dirty="0" smtClean="0">
                <a:solidFill>
                  <a:sysClr val="windowText" lastClr="000000"/>
                </a:solidFill>
              </a:rPr>
              <a:t>Destino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0" name="Disco magnético 79"/>
          <p:cNvSpPr/>
          <p:nvPr/>
        </p:nvSpPr>
        <p:spPr>
          <a:xfrm>
            <a:off x="7111988" y="3238014"/>
            <a:ext cx="1800000" cy="133247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Ubicación</a:t>
            </a:r>
          </a:p>
          <a:p>
            <a:pPr algn="ctr"/>
            <a:r>
              <a:rPr lang="es-MX" dirty="0" smtClean="0">
                <a:solidFill>
                  <a:schemeClr val="tx1"/>
                </a:solidFill>
              </a:rPr>
              <a:t>Placas</a:t>
            </a:r>
          </a:p>
        </p:txBody>
      </p:sp>
      <p:cxnSp>
        <p:nvCxnSpPr>
          <p:cNvPr id="82" name="Conector recto de flecha 81"/>
          <p:cNvCxnSpPr>
            <a:stCxn id="39" idx="2"/>
          </p:cNvCxnSpPr>
          <p:nvPr/>
        </p:nvCxnSpPr>
        <p:spPr>
          <a:xfrm flipH="1">
            <a:off x="10304060" y="2612119"/>
            <a:ext cx="11515" cy="58606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Disco magnético 82"/>
          <p:cNvSpPr/>
          <p:nvPr/>
        </p:nvSpPr>
        <p:spPr>
          <a:xfrm>
            <a:off x="9415575" y="3238014"/>
            <a:ext cx="1800000" cy="127427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ysClr val="windowText" lastClr="000000"/>
                </a:solidFill>
              </a:rPr>
              <a:t>Libro de operaciones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2" name="Conector recto de flecha 91"/>
          <p:cNvCxnSpPr/>
          <p:nvPr/>
        </p:nvCxnSpPr>
        <p:spPr>
          <a:xfrm>
            <a:off x="5521809" y="5877900"/>
            <a:ext cx="1266926" cy="1270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Imagen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08" y="5359612"/>
            <a:ext cx="1036576" cy="1036576"/>
          </a:xfrm>
          <a:prstGeom prst="rect">
            <a:avLst/>
          </a:prstGeom>
        </p:spPr>
      </p:pic>
      <p:cxnSp>
        <p:nvCxnSpPr>
          <p:cNvPr id="95" name="Conector recto de flecha 94"/>
          <p:cNvCxnSpPr/>
          <p:nvPr/>
        </p:nvCxnSpPr>
        <p:spPr>
          <a:xfrm flipV="1">
            <a:off x="7645062" y="5890601"/>
            <a:ext cx="865805" cy="254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ángulo 83"/>
          <p:cNvSpPr/>
          <p:nvPr/>
        </p:nvSpPr>
        <p:spPr>
          <a:xfrm>
            <a:off x="8726158" y="5482684"/>
            <a:ext cx="1722274" cy="7904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tx1"/>
                </a:solidFill>
              </a:rPr>
              <a:t>Autoridades ambientales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8" name="Conector recto de flecha 97"/>
          <p:cNvCxnSpPr/>
          <p:nvPr/>
        </p:nvCxnSpPr>
        <p:spPr>
          <a:xfrm>
            <a:off x="10304060" y="645770"/>
            <a:ext cx="1" cy="104659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6573684" y="516434"/>
            <a:ext cx="4542968" cy="450550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9</a:t>
            </a:fld>
            <a:endParaRPr lang="es-ES" noProof="0"/>
          </a:p>
        </p:txBody>
      </p:sp>
      <p:grpSp>
        <p:nvGrpSpPr>
          <p:cNvPr id="7" name="Grupo 6"/>
          <p:cNvGrpSpPr/>
          <p:nvPr/>
        </p:nvGrpSpPr>
        <p:grpSpPr>
          <a:xfrm>
            <a:off x="1106879" y="845494"/>
            <a:ext cx="1200547" cy="1765192"/>
            <a:chOff x="403684" y="317800"/>
            <a:chExt cx="1360606" cy="2234290"/>
          </a:xfrm>
        </p:grpSpPr>
        <p:pic>
          <p:nvPicPr>
            <p:cNvPr id="8" name="Picture 2" descr="Resultado de imagen para app silueta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4"/>
            <a:stretch/>
          </p:blipFill>
          <p:spPr bwMode="auto">
            <a:xfrm>
              <a:off x="812541" y="317800"/>
              <a:ext cx="951749" cy="162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4" y="1353071"/>
              <a:ext cx="1199019" cy="1199019"/>
            </a:xfrm>
            <a:prstGeom prst="rect">
              <a:avLst/>
            </a:prstGeom>
          </p:spPr>
        </p:pic>
      </p:grpSp>
      <p:pic>
        <p:nvPicPr>
          <p:cNvPr id="11" name="Marcador de posición de imagen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54" y="4320644"/>
            <a:ext cx="1218391" cy="1139718"/>
          </a:xfrm>
        </p:spPr>
      </p:pic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09" y="5512234"/>
            <a:ext cx="1164184" cy="1087846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15" name="Marcador de posición de imagen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82" y="4890999"/>
            <a:ext cx="1138726" cy="1138726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cxnSp>
        <p:nvCxnSpPr>
          <p:cNvPr id="17" name="Conector recto 16"/>
          <p:cNvCxnSpPr/>
          <p:nvPr/>
        </p:nvCxnSpPr>
        <p:spPr>
          <a:xfrm>
            <a:off x="3442094" y="267815"/>
            <a:ext cx="20685" cy="249865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4967041" y="4496252"/>
            <a:ext cx="2464765" cy="964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5851" y="977047"/>
            <a:ext cx="2119680" cy="1633639"/>
          </a:xfrm>
          <a:prstGeom prst="rect">
            <a:avLst/>
          </a:prstGeom>
        </p:spPr>
      </p:pic>
      <p:cxnSp>
        <p:nvCxnSpPr>
          <p:cNvPr id="37" name="Conector recto de flecha 36"/>
          <p:cNvCxnSpPr/>
          <p:nvPr/>
        </p:nvCxnSpPr>
        <p:spPr>
          <a:xfrm>
            <a:off x="3587178" y="1657941"/>
            <a:ext cx="783047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flipV="1">
            <a:off x="5729183" y="1657942"/>
            <a:ext cx="729735" cy="43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/>
          <p:cNvCxnSpPr/>
          <p:nvPr/>
        </p:nvCxnSpPr>
        <p:spPr>
          <a:xfrm flipH="1">
            <a:off x="2480254" y="1657941"/>
            <a:ext cx="891933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>
            <a:off x="7563014" y="1127789"/>
            <a:ext cx="3546380" cy="1060303"/>
            <a:chOff x="7491483" y="2739535"/>
            <a:chExt cx="3546380" cy="1060303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3" t="10243" r="32708" b="8266"/>
            <a:stretch/>
          </p:blipFill>
          <p:spPr>
            <a:xfrm>
              <a:off x="7491483" y="2739535"/>
              <a:ext cx="680791" cy="1059966"/>
            </a:xfrm>
            <a:prstGeom prst="rect">
              <a:avLst/>
            </a:prstGeom>
          </p:spPr>
        </p:pic>
        <p:cxnSp>
          <p:nvCxnSpPr>
            <p:cNvPr id="45" name="Conector recto de flecha 44"/>
            <p:cNvCxnSpPr/>
            <p:nvPr/>
          </p:nvCxnSpPr>
          <p:spPr>
            <a:xfrm flipV="1">
              <a:off x="8231951" y="3267042"/>
              <a:ext cx="483269" cy="49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Imagen 46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22" t="51860" r="5310" b="22958"/>
            <a:stretch/>
          </p:blipFill>
          <p:spPr>
            <a:xfrm>
              <a:off x="10334494" y="2739535"/>
              <a:ext cx="703369" cy="1060303"/>
            </a:xfrm>
            <a:prstGeom prst="rect">
              <a:avLst/>
            </a:prstGeom>
          </p:spPr>
        </p:pic>
        <p:pic>
          <p:nvPicPr>
            <p:cNvPr id="61" name="Imagen 60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9" t="62175" r="34257" b="19589"/>
            <a:stretch/>
          </p:blipFill>
          <p:spPr>
            <a:xfrm>
              <a:off x="8864383" y="2860641"/>
              <a:ext cx="620734" cy="812801"/>
            </a:xfrm>
            <a:prstGeom prst="rect">
              <a:avLst/>
            </a:prstGeom>
          </p:spPr>
        </p:pic>
        <p:cxnSp>
          <p:nvCxnSpPr>
            <p:cNvPr id="62" name="Conector recto de flecha 61"/>
            <p:cNvCxnSpPr/>
            <p:nvPr/>
          </p:nvCxnSpPr>
          <p:spPr>
            <a:xfrm flipV="1">
              <a:off x="9705217" y="3272066"/>
              <a:ext cx="483269" cy="49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cto de flecha 63"/>
          <p:cNvCxnSpPr/>
          <p:nvPr/>
        </p:nvCxnSpPr>
        <p:spPr>
          <a:xfrm>
            <a:off x="6887390" y="1657941"/>
            <a:ext cx="5444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Imagen 6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3" t="23115" r="39826" b="61101"/>
          <a:stretch/>
        </p:blipFill>
        <p:spPr>
          <a:xfrm>
            <a:off x="11698893" y="5923966"/>
            <a:ext cx="972458" cy="957944"/>
          </a:xfrm>
          <a:prstGeom prst="rect">
            <a:avLst/>
          </a:prstGeom>
        </p:spPr>
      </p:pic>
      <p:pic>
        <p:nvPicPr>
          <p:cNvPr id="72" name="Imagen 7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3" t="10243" r="32708" b="8266"/>
          <a:stretch/>
        </p:blipFill>
        <p:spPr>
          <a:xfrm>
            <a:off x="7622691" y="3436286"/>
            <a:ext cx="680791" cy="1059966"/>
          </a:xfrm>
          <a:prstGeom prst="rect">
            <a:avLst/>
          </a:prstGeom>
        </p:spPr>
      </p:pic>
      <p:cxnSp>
        <p:nvCxnSpPr>
          <p:cNvPr id="73" name="Conector recto de flecha 72"/>
          <p:cNvCxnSpPr/>
          <p:nvPr/>
        </p:nvCxnSpPr>
        <p:spPr>
          <a:xfrm>
            <a:off x="6824210" y="2610687"/>
            <a:ext cx="798481" cy="825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44_TF16411253.potx" id="{0B1A14E9-289E-449B-9BD5-2914559B1E1B}" vid="{515F3326-60D8-4ADD-A22D-1407135FFD3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fb0879af-3eba-417a-a55a-ffe6dcd6ca77"/>
    <ds:schemaRef ds:uri="http://schemas.microsoft.com/sharepoint/v3"/>
    <ds:schemaRef ds:uri="http://purl.org/dc/terms/"/>
    <ds:schemaRef ds:uri="6dc4bcd6-49db-4c07-9060-8acfc67cef9f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geométrica</Template>
  <TotalTime>0</TotalTime>
  <Words>324</Words>
  <Application>Microsoft Office PowerPoint</Application>
  <PresentationFormat>Panorámica</PresentationFormat>
  <Paragraphs>96</Paragraphs>
  <Slides>12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Corbel</vt:lpstr>
      <vt:lpstr>Times New Roman</vt:lpstr>
      <vt:lpstr>Wingdings</vt:lpstr>
      <vt:lpstr>Tema de Office</vt:lpstr>
      <vt:lpstr> SAFEWOOD</vt:lpstr>
      <vt:lpstr>Reto 1. Pases oficiales en el proceso de transporte  </vt:lpstr>
      <vt:lpstr>Presentación de PowerPoint</vt:lpstr>
      <vt:lpstr>Presentación de PowerPoint</vt:lpstr>
      <vt:lpstr>Presentación de PowerPoint</vt:lpstr>
      <vt:lpstr>Recursos </vt:lpstr>
      <vt:lpstr>ARQUITECTURA TÉCNICA</vt:lpstr>
      <vt:lpstr>Presentación de PowerPoint</vt:lpstr>
      <vt:lpstr>Presentación de PowerPoint</vt:lpstr>
      <vt:lpstr>POSIBLES ITERACIONES</vt:lpstr>
      <vt:lpstr>IMPACTO AMBIENTAL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2019-11-17T01:50:27Z</dcterms:created>
  <dcterms:modified xsi:type="dcterms:W3CDTF">2019-11-17T20:26:48Z</dcterms:modified>
</cp:coreProperties>
</file>